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70" r:id="rId3"/>
    <p:sldMasterId id="214748367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All of us</a:t>
            </a:r>
            <a:endParaRPr/>
          </a:p>
        </p:txBody>
      </p:sp>
      <p:sp>
        <p:nvSpPr>
          <p:cNvPr id="119" name="Shape 119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Shape 1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Levi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Shape 1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Allison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Shape 1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Allison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Shape 20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Joshua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Shape 20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Shape 21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Shape 22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Shape 22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Shape 23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Shape 2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Shape 12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Shape 24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Shape 25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Levi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Shape 2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Levi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Shape 2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Allison?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Shape 2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Allison?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Shape 2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Allison?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hape 28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Shape 2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Allison?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Shape 2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All of us?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Shape 13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Shape 1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Shape 15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Shape 1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Levi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Shape 1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Levi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Shape 17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/>
              <a:t>Levi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Shape 1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Levi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jp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Shape 5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Shape 60"/>
          <p:cNvSpPr txBox="1"/>
          <p:nvPr>
            <p:ph type="ctrTitle"/>
          </p:nvPr>
        </p:nvSpPr>
        <p:spPr>
          <a:xfrm>
            <a:off x="92242" y="4300538"/>
            <a:ext cx="6765900" cy="5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mbria"/>
              <a:buNone/>
              <a:defRPr b="1" i="0" sz="44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-88900" lvl="1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1" name="Shape 61"/>
          <p:cNvSpPr txBox="1"/>
          <p:nvPr>
            <p:ph idx="1" type="subTitle"/>
          </p:nvPr>
        </p:nvSpPr>
        <p:spPr>
          <a:xfrm>
            <a:off x="92242" y="3886200"/>
            <a:ext cx="64008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" name="Shape 62"/>
          <p:cNvSpPr txBox="1"/>
          <p:nvPr>
            <p:ph idx="10" type="dt"/>
          </p:nvPr>
        </p:nvSpPr>
        <p:spPr>
          <a:xfrm>
            <a:off x="16042" y="4869658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88900" lvl="0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 txBox="1"/>
          <p:nvPr>
            <p:ph type="title"/>
          </p:nvPr>
        </p:nvSpPr>
        <p:spPr>
          <a:xfrm>
            <a:off x="228601" y="55584"/>
            <a:ext cx="5343900" cy="63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5" name="Shape 65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rtl="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rtl="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rtl="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rtl="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rtl="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rtl="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rtl="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rtl="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rtl="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66" name="Shape 66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rtl="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rtl="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rtl="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rtl="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67" name="Shape 67"/>
          <p:cNvSpPr txBox="1"/>
          <p:nvPr>
            <p:ph idx="3" type="body"/>
          </p:nvPr>
        </p:nvSpPr>
        <p:spPr>
          <a:xfrm>
            <a:off x="4645026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rtl="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rtl="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rtl="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rtl="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rtl="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rtl="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rtl="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rtl="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rtl="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68" name="Shape 68"/>
          <p:cNvSpPr txBox="1"/>
          <p:nvPr>
            <p:ph idx="4" type="body"/>
          </p:nvPr>
        </p:nvSpPr>
        <p:spPr>
          <a:xfrm>
            <a:off x="4645026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rtl="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rtl="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rtl="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rtl="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69" name="Shape 69"/>
          <p:cNvSpPr txBox="1"/>
          <p:nvPr>
            <p:ph idx="10" type="dt"/>
          </p:nvPr>
        </p:nvSpPr>
        <p:spPr>
          <a:xfrm>
            <a:off x="16042" y="4869658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88900" lvl="0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" name="Shape 70"/>
          <p:cNvSpPr txBox="1"/>
          <p:nvPr>
            <p:ph idx="12" type="sldNum"/>
          </p:nvPr>
        </p:nvSpPr>
        <p:spPr>
          <a:xfrm>
            <a:off x="6986337" y="486038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/>
          <p:nvPr>
            <p:ph type="title"/>
          </p:nvPr>
        </p:nvSpPr>
        <p:spPr>
          <a:xfrm>
            <a:off x="228601" y="55584"/>
            <a:ext cx="5343900" cy="63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mbria"/>
              <a:buNone/>
              <a:defRPr b="1" sz="44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3" name="Shape 7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" name="Shape 74"/>
          <p:cNvSpPr txBox="1"/>
          <p:nvPr>
            <p:ph idx="10" type="dt"/>
          </p:nvPr>
        </p:nvSpPr>
        <p:spPr>
          <a:xfrm>
            <a:off x="16042" y="4869658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88900" lvl="0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5" name="Shape 75"/>
          <p:cNvSpPr txBox="1"/>
          <p:nvPr>
            <p:ph idx="12" type="sldNum"/>
          </p:nvPr>
        </p:nvSpPr>
        <p:spPr>
          <a:xfrm>
            <a:off x="6986337" y="486038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>
  <p:cSld name="Two Conten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/>
          <p:nvPr>
            <p:ph type="title"/>
          </p:nvPr>
        </p:nvSpPr>
        <p:spPr>
          <a:xfrm>
            <a:off x="228601" y="55584"/>
            <a:ext cx="5343900" cy="63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mbria"/>
              <a:buNone/>
              <a:defRPr b="1" sz="44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8" name="Shape 78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rtl="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rtl="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rtl="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rtl="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79" name="Shape 79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rtl="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rtl="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rtl="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rtl="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80" name="Shape 80"/>
          <p:cNvSpPr txBox="1"/>
          <p:nvPr>
            <p:ph idx="10" type="dt"/>
          </p:nvPr>
        </p:nvSpPr>
        <p:spPr>
          <a:xfrm>
            <a:off x="16042" y="4869658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88900" lvl="0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1" name="Shape 81"/>
          <p:cNvSpPr txBox="1"/>
          <p:nvPr>
            <p:ph idx="12" type="sldNum"/>
          </p:nvPr>
        </p:nvSpPr>
        <p:spPr>
          <a:xfrm>
            <a:off x="6986337" y="486038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 txBox="1"/>
          <p:nvPr>
            <p:ph type="title"/>
          </p:nvPr>
        </p:nvSpPr>
        <p:spPr>
          <a:xfrm>
            <a:off x="722313" y="1543050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4" name="Shape 84"/>
          <p:cNvSpPr txBox="1"/>
          <p:nvPr>
            <p:ph idx="1" type="body"/>
          </p:nvPr>
        </p:nvSpPr>
        <p:spPr>
          <a:xfrm>
            <a:off x="722313" y="2591991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2000">
                <a:solidFill>
                  <a:schemeClr val="dk1"/>
                </a:solidFill>
              </a:defRPr>
            </a:lvl1pPr>
            <a:lvl2pPr indent="-228600" lvl="1" marL="914400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>
                <a:solidFill>
                  <a:schemeClr val="dk1"/>
                </a:solidFill>
              </a:defRPr>
            </a:lvl2pPr>
            <a:lvl3pPr indent="-228600" lvl="2" marL="1371600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600">
                <a:solidFill>
                  <a:schemeClr val="dk1"/>
                </a:solidFill>
              </a:defRPr>
            </a:lvl3pPr>
            <a:lvl4pPr indent="-228600" lvl="3" marL="1828800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>
                <a:solidFill>
                  <a:schemeClr val="dk1"/>
                </a:solidFill>
              </a:defRPr>
            </a:lvl4pPr>
            <a:lvl5pPr indent="-228600" lvl="4" marL="2286000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>
                <a:solidFill>
                  <a:schemeClr val="dk1"/>
                </a:solidFill>
              </a:defRPr>
            </a:lvl5pPr>
            <a:lvl6pPr indent="-228600" lvl="5" marL="2743200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>
                <a:solidFill>
                  <a:schemeClr val="dk1"/>
                </a:solidFill>
              </a:defRPr>
            </a:lvl6pPr>
            <a:lvl7pPr indent="-228600" lvl="6" marL="3200400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>
                <a:solidFill>
                  <a:schemeClr val="dk1"/>
                </a:solidFill>
              </a:defRPr>
            </a:lvl7pPr>
            <a:lvl8pPr indent="-228600" lvl="7" marL="3657600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>
                <a:solidFill>
                  <a:schemeClr val="dk1"/>
                </a:solidFill>
              </a:defRPr>
            </a:lvl8pPr>
            <a:lvl9pPr indent="-228600" lvl="8" marL="4114800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5" name="Shape 85"/>
          <p:cNvSpPr txBox="1"/>
          <p:nvPr>
            <p:ph idx="10" type="dt"/>
          </p:nvPr>
        </p:nvSpPr>
        <p:spPr>
          <a:xfrm>
            <a:off x="16042" y="4869658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88900" lvl="0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6" name="Shape 86"/>
          <p:cNvSpPr txBox="1"/>
          <p:nvPr>
            <p:ph idx="12" type="sldNum"/>
          </p:nvPr>
        </p:nvSpPr>
        <p:spPr>
          <a:xfrm>
            <a:off x="6986337" y="486038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/>
          <p:nvPr>
            <p:ph type="title"/>
          </p:nvPr>
        </p:nvSpPr>
        <p:spPr>
          <a:xfrm>
            <a:off x="228601" y="55584"/>
            <a:ext cx="5343900" cy="63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mbria"/>
              <a:buNone/>
              <a:defRPr b="1" sz="44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9" name="Shape 89"/>
          <p:cNvSpPr txBox="1"/>
          <p:nvPr>
            <p:ph idx="10" type="dt"/>
          </p:nvPr>
        </p:nvSpPr>
        <p:spPr>
          <a:xfrm>
            <a:off x="16042" y="4869658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88900" lvl="0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" name="Shape 90"/>
          <p:cNvSpPr txBox="1"/>
          <p:nvPr>
            <p:ph idx="12" type="sldNum"/>
          </p:nvPr>
        </p:nvSpPr>
        <p:spPr>
          <a:xfrm>
            <a:off x="6986337" y="486038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/>
          <p:nvPr>
            <p:ph idx="10" type="dt"/>
          </p:nvPr>
        </p:nvSpPr>
        <p:spPr>
          <a:xfrm>
            <a:off x="16042" y="4869658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88900" lvl="0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" name="Shape 93"/>
          <p:cNvSpPr txBox="1"/>
          <p:nvPr>
            <p:ph idx="12" type="sldNum"/>
          </p:nvPr>
        </p:nvSpPr>
        <p:spPr>
          <a:xfrm>
            <a:off x="6986337" y="486038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>
  <p:cSld name="Content with Caption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 txBox="1"/>
          <p:nvPr>
            <p:ph idx="1" type="body"/>
          </p:nvPr>
        </p:nvSpPr>
        <p:spPr>
          <a:xfrm>
            <a:off x="3575050" y="1076326"/>
            <a:ext cx="51117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rtl="0"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rtl="0">
              <a:spcBef>
                <a:spcPts val="48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rtl="0">
              <a:spcBef>
                <a:spcPts val="40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rtl="0"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96" name="Shape 96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rtl="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rtl="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rtl="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rtl="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rtl="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rtl="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rtl="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rtl="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rtl="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97" name="Shape 97"/>
          <p:cNvSpPr txBox="1"/>
          <p:nvPr>
            <p:ph idx="10" type="dt"/>
          </p:nvPr>
        </p:nvSpPr>
        <p:spPr>
          <a:xfrm>
            <a:off x="16042" y="4869658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88900" lvl="0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" name="Shape 98"/>
          <p:cNvSpPr txBox="1"/>
          <p:nvPr>
            <p:ph idx="12" type="sldNum"/>
          </p:nvPr>
        </p:nvSpPr>
        <p:spPr>
          <a:xfrm>
            <a:off x="6986337" y="486038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" name="Shape 99"/>
          <p:cNvSpPr txBox="1"/>
          <p:nvPr>
            <p:ph type="title"/>
          </p:nvPr>
        </p:nvSpPr>
        <p:spPr>
          <a:xfrm>
            <a:off x="228601" y="55584"/>
            <a:ext cx="5343900" cy="63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mbria"/>
              <a:buNone/>
              <a:defRPr b="1" sz="44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2" name="Shape 102"/>
          <p:cNvSpPr/>
          <p:nvPr>
            <p:ph idx="2" type="pic"/>
          </p:nvPr>
        </p:nvSpPr>
        <p:spPr>
          <a:xfrm>
            <a:off x="1792288" y="1028701"/>
            <a:ext cx="5486400" cy="2517000"/>
          </a:xfrm>
          <a:prstGeom prst="rect">
            <a:avLst/>
          </a:prstGeom>
          <a:noFill/>
          <a:ln>
            <a:noFill/>
          </a:ln>
        </p:spPr>
      </p:sp>
      <p:sp>
        <p:nvSpPr>
          <p:cNvPr id="103" name="Shape 103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rtl="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indent="-228600" lvl="1" marL="914400" rtl="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2pPr>
            <a:lvl3pPr indent="-228600" lvl="2" marL="1371600" rtl="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3pPr>
            <a:lvl4pPr indent="-228600" lvl="3" marL="1828800" rtl="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4pPr>
            <a:lvl5pPr indent="-228600" lvl="4" marL="2286000" rtl="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5pPr>
            <a:lvl6pPr indent="-228600" lvl="5" marL="2743200" rtl="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6pPr>
            <a:lvl7pPr indent="-228600" lvl="6" marL="3200400" rtl="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7pPr>
            <a:lvl8pPr indent="-228600" lvl="7" marL="3657600" rtl="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8pPr>
            <a:lvl9pPr indent="-228600" lvl="8" marL="4114800" rtl="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900"/>
            </a:lvl9pPr>
          </a:lstStyle>
          <a:p/>
        </p:txBody>
      </p:sp>
      <p:sp>
        <p:nvSpPr>
          <p:cNvPr id="104" name="Shape 104"/>
          <p:cNvSpPr txBox="1"/>
          <p:nvPr>
            <p:ph idx="10" type="dt"/>
          </p:nvPr>
        </p:nvSpPr>
        <p:spPr>
          <a:xfrm>
            <a:off x="16042" y="4869658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88900" lvl="0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5" name="Shape 105"/>
          <p:cNvSpPr txBox="1"/>
          <p:nvPr>
            <p:ph idx="12" type="sldNum"/>
          </p:nvPr>
        </p:nvSpPr>
        <p:spPr>
          <a:xfrm>
            <a:off x="6986337" y="486038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/>
          <p:nvPr>
            <p:ph type="title"/>
          </p:nvPr>
        </p:nvSpPr>
        <p:spPr>
          <a:xfrm>
            <a:off x="228601" y="55584"/>
            <a:ext cx="5343900" cy="63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mbria"/>
              <a:buNone/>
              <a:defRPr b="1" sz="44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8" name="Shape 108"/>
          <p:cNvSpPr txBox="1"/>
          <p:nvPr>
            <p:ph idx="1" type="body"/>
          </p:nvPr>
        </p:nvSpPr>
        <p:spPr>
          <a:xfrm rot="5400000">
            <a:off x="2874750" y="-1217399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9" name="Shape 109"/>
          <p:cNvSpPr txBox="1"/>
          <p:nvPr>
            <p:ph idx="10" type="dt"/>
          </p:nvPr>
        </p:nvSpPr>
        <p:spPr>
          <a:xfrm>
            <a:off x="16042" y="4869658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88900" lvl="0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0" name="Shape 110"/>
          <p:cNvSpPr txBox="1"/>
          <p:nvPr>
            <p:ph idx="12" type="sldNum"/>
          </p:nvPr>
        </p:nvSpPr>
        <p:spPr>
          <a:xfrm>
            <a:off x="6986337" y="486038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 txBox="1"/>
          <p:nvPr>
            <p:ph type="title"/>
          </p:nvPr>
        </p:nvSpPr>
        <p:spPr>
          <a:xfrm rot="5400000">
            <a:off x="5829300" y="1828800"/>
            <a:ext cx="36576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mbria"/>
              <a:buNone/>
              <a:defRPr b="1" sz="44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3" name="Shape 113"/>
          <p:cNvSpPr txBox="1"/>
          <p:nvPr>
            <p:ph idx="1" type="body"/>
          </p:nvPr>
        </p:nvSpPr>
        <p:spPr>
          <a:xfrm rot="5400000">
            <a:off x="1638300" y="-152400"/>
            <a:ext cx="36576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4" name="Shape 114"/>
          <p:cNvSpPr txBox="1"/>
          <p:nvPr>
            <p:ph idx="10" type="dt"/>
          </p:nvPr>
        </p:nvSpPr>
        <p:spPr>
          <a:xfrm>
            <a:off x="16042" y="4869658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88900" lvl="0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5" name="Shape 115"/>
          <p:cNvSpPr txBox="1"/>
          <p:nvPr>
            <p:ph idx="11" type="ftr"/>
          </p:nvPr>
        </p:nvSpPr>
        <p:spPr>
          <a:xfrm>
            <a:off x="3124200" y="4869658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88900" lvl="0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6" name="Shape 116"/>
          <p:cNvSpPr txBox="1"/>
          <p:nvPr>
            <p:ph idx="12" type="sldNum"/>
          </p:nvPr>
        </p:nvSpPr>
        <p:spPr>
          <a:xfrm>
            <a:off x="6986337" y="486038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1.xml"/><Relationship Id="rId1" Type="http://schemas.openxmlformats.org/officeDocument/2006/relationships/image" Target="../media/image1.jp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Relationship Id="rId14" Type="http://schemas.openxmlformats.org/officeDocument/2006/relationships/theme" Target="../theme/theme3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1pPr>
            <a:lvl2pPr lvl="1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2pPr>
            <a:lvl3pPr lvl="2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3pPr>
            <a:lvl4pPr lvl="3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4pPr>
            <a:lvl5pPr lvl="4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5pPr>
            <a:lvl6pPr lvl="5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6pPr>
            <a:lvl7pPr lvl="6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7pPr>
            <a:lvl8pPr lvl="7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8pPr>
            <a:lvl9pPr lvl="8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Shape 5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Shape 52"/>
          <p:cNvSpPr txBox="1"/>
          <p:nvPr>
            <p:ph type="title"/>
          </p:nvPr>
        </p:nvSpPr>
        <p:spPr>
          <a:xfrm>
            <a:off x="228601" y="55584"/>
            <a:ext cx="5343900" cy="63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mbria"/>
              <a:buNone/>
              <a:defRPr b="1" i="0" sz="44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-88900" lvl="1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3" name="Shape 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Shape 54"/>
          <p:cNvSpPr txBox="1"/>
          <p:nvPr>
            <p:ph idx="10" type="dt"/>
          </p:nvPr>
        </p:nvSpPr>
        <p:spPr>
          <a:xfrm>
            <a:off x="16042" y="4869658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88900" lvl="0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Shape 55"/>
          <p:cNvSpPr txBox="1"/>
          <p:nvPr>
            <p:ph idx="12" type="sldNum"/>
          </p:nvPr>
        </p:nvSpPr>
        <p:spPr>
          <a:xfrm>
            <a:off x="6986337" y="486038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6" name="Shape 56"/>
          <p:cNvSpPr/>
          <p:nvPr/>
        </p:nvSpPr>
        <p:spPr>
          <a:xfrm>
            <a:off x="5638800" y="55584"/>
            <a:ext cx="3481200" cy="630300"/>
          </a:xfrm>
          <a:prstGeom prst="rect">
            <a:avLst/>
          </a:prstGeom>
          <a:solidFill>
            <a:srgbClr val="F274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7" name="Shape 5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80324" y="-47550"/>
            <a:ext cx="836552" cy="836552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3"/>
    <p:sldLayoutId id="2147483660" r:id="rId4"/>
    <p:sldLayoutId id="2147483661" r:id="rId5"/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  <p:sldLayoutId id="2147483668" r:id="rId12"/>
    <p:sldLayoutId id="2147483669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Relationship Id="rId4" Type="http://schemas.openxmlformats.org/officeDocument/2006/relationships/image" Target="../media/image9.jpg"/><Relationship Id="rId5" Type="http://schemas.openxmlformats.org/officeDocument/2006/relationships/image" Target="../media/image6.jpg"/><Relationship Id="rId6" Type="http://schemas.openxmlformats.org/officeDocument/2006/relationships/image" Target="../media/image4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7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jpg"/><Relationship Id="rId4" Type="http://schemas.openxmlformats.org/officeDocument/2006/relationships/image" Target="../media/image8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Shape 121"/>
          <p:cNvPicPr preferRelativeResize="0"/>
          <p:nvPr/>
        </p:nvPicPr>
        <p:blipFill rotWithShape="1">
          <a:blip r:embed="rId3">
            <a:alphaModFix/>
          </a:blip>
          <a:srcRect b="28620" l="15485" r="19989" t="16665"/>
          <a:stretch/>
        </p:blipFill>
        <p:spPr>
          <a:xfrm>
            <a:off x="7010400" y="1272069"/>
            <a:ext cx="1905000" cy="25569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122" name="Shape 122"/>
          <p:cNvSpPr/>
          <p:nvPr/>
        </p:nvSpPr>
        <p:spPr>
          <a:xfrm>
            <a:off x="391813" y="1271625"/>
            <a:ext cx="60747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Team 41 </a:t>
            </a:r>
            <a:br>
              <a:rPr b="1" lang="en" sz="36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</a:br>
            <a:r>
              <a:rPr b="1" lang="en" sz="36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Winter Progress Report</a:t>
            </a:r>
            <a:endParaRPr sz="3600"/>
          </a:p>
        </p:txBody>
      </p:sp>
      <p:pic>
        <p:nvPicPr>
          <p:cNvPr id="123" name="Shape 1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71056" y="2531148"/>
            <a:ext cx="1285727" cy="1492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Shape 1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0211" y="2531156"/>
            <a:ext cx="1137065" cy="1492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Shape 1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88152" y="2531150"/>
            <a:ext cx="1882022" cy="149275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Shape 126"/>
          <p:cNvSpPr/>
          <p:nvPr/>
        </p:nvSpPr>
        <p:spPr>
          <a:xfrm>
            <a:off x="118750" y="4395825"/>
            <a:ext cx="68916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30k Spaceport America Cup 2017-18</a:t>
            </a:r>
            <a:endParaRPr sz="3000"/>
          </a:p>
        </p:txBody>
      </p:sp>
    </p:spTree>
  </p:cSld>
  <p:clrMapOvr>
    <a:masterClrMapping/>
  </p:clrMapOvr>
  <p:transition spd="med">
    <p:fade thruBlk="1"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 txBox="1"/>
          <p:nvPr>
            <p:ph type="title"/>
          </p:nvPr>
        </p:nvSpPr>
        <p:spPr>
          <a:xfrm>
            <a:off x="228600" y="55575"/>
            <a:ext cx="6573900" cy="63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Ground Station - Parsers</a:t>
            </a:r>
            <a:endParaRPr/>
          </a:p>
        </p:txBody>
      </p:sp>
      <p:sp>
        <p:nvSpPr>
          <p:cNvPr id="188" name="Shape 188"/>
          <p:cNvSpPr txBox="1"/>
          <p:nvPr>
            <p:ph idx="1" type="body"/>
          </p:nvPr>
        </p:nvSpPr>
        <p:spPr>
          <a:xfrm>
            <a:off x="457200" y="1200150"/>
            <a:ext cx="8476200" cy="33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381000" lvl="0" marL="457200" rtl="0">
              <a:spcBef>
                <a:spcPts val="640"/>
              </a:spcBef>
              <a:spcAft>
                <a:spcPts val="0"/>
              </a:spcAft>
              <a:buSzPts val="2400"/>
              <a:buChar char="•"/>
            </a:pPr>
            <a:r>
              <a:rPr lang="en" sz="2400"/>
              <a:t>All Zeros use identical SD cards</a:t>
            </a:r>
            <a:endParaRPr sz="2400"/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sz="2400"/>
              <a:t>The cpu serial number uniquely identifies each Zero in the DB</a:t>
            </a:r>
            <a:endParaRPr sz="2400"/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sz="2400"/>
              <a:t>All Zeros run headless, the parsing program is a daemon</a:t>
            </a:r>
            <a:endParaRPr sz="2400"/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sz="2400"/>
              <a:t>Minimal text output, writes directly to database</a:t>
            </a:r>
            <a:endParaRPr sz="24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 txBox="1"/>
          <p:nvPr>
            <p:ph type="title"/>
          </p:nvPr>
        </p:nvSpPr>
        <p:spPr>
          <a:xfrm>
            <a:off x="228600" y="55575"/>
            <a:ext cx="7899600" cy="63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Ground Station - Networking</a:t>
            </a:r>
            <a:endParaRPr/>
          </a:p>
        </p:txBody>
      </p:sp>
      <p:sp>
        <p:nvSpPr>
          <p:cNvPr id="194" name="Shape 194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640"/>
              </a:spcBef>
              <a:spcAft>
                <a:spcPts val="0"/>
              </a:spcAft>
              <a:buNone/>
            </a:pPr>
            <a:r>
              <a:rPr lang="en"/>
              <a:t>Networking:</a:t>
            </a:r>
            <a:endParaRPr/>
          </a:p>
          <a:p>
            <a:pPr indent="-317500" lvl="0" marL="457200" rtl="0">
              <a:spcBef>
                <a:spcPts val="64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Using USB OTG to connect the Pi zeros to the main Pi 3B</a:t>
            </a:r>
            <a:endParaRPr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 Main Raspberry Pi serves a Wi-Fi Network</a:t>
            </a:r>
            <a:endParaRPr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Works for testing</a:t>
            </a:r>
            <a:endParaRPr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Stress test revealed issues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 txBox="1"/>
          <p:nvPr>
            <p:ph type="title"/>
          </p:nvPr>
        </p:nvSpPr>
        <p:spPr>
          <a:xfrm>
            <a:off x="228600" y="55575"/>
            <a:ext cx="7559400" cy="63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Ground Station - NodeJS</a:t>
            </a:r>
            <a:endParaRPr/>
          </a:p>
        </p:txBody>
      </p:sp>
      <p:sp>
        <p:nvSpPr>
          <p:cNvPr id="200" name="Shape 200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640"/>
              </a:spcBef>
              <a:spcAft>
                <a:spcPts val="0"/>
              </a:spcAft>
              <a:buNone/>
            </a:pPr>
            <a:r>
              <a:rPr lang="en" sz="3000"/>
              <a:t>NodeJS website</a:t>
            </a:r>
            <a:r>
              <a:rPr lang="en" sz="3000"/>
              <a:t>:</a:t>
            </a:r>
            <a:endParaRPr sz="3000"/>
          </a:p>
          <a:p>
            <a:pPr indent="-419100" lvl="0" marL="457200" rtl="0">
              <a:spcBef>
                <a:spcPts val="640"/>
              </a:spcBef>
              <a:spcAft>
                <a:spcPts val="0"/>
              </a:spcAft>
              <a:buSzPts val="3000"/>
              <a:buChar char="•"/>
            </a:pPr>
            <a:r>
              <a:rPr lang="en" sz="3000"/>
              <a:t>Served by our main Raspberry pi 3</a:t>
            </a:r>
            <a:endParaRPr sz="3000"/>
          </a:p>
          <a:p>
            <a:pPr indent="-419100" lvl="0" marL="457200" rtl="0">
              <a:spcBef>
                <a:spcPts val="0"/>
              </a:spcBef>
              <a:spcAft>
                <a:spcPts val="0"/>
              </a:spcAft>
              <a:buSzPts val="3000"/>
              <a:buChar char="•"/>
            </a:pPr>
            <a:r>
              <a:rPr lang="en" sz="3000"/>
              <a:t>A GUI for our graphs and flight data</a:t>
            </a:r>
            <a:endParaRPr sz="3000"/>
          </a:p>
          <a:p>
            <a:pPr indent="-419100" lvl="0" marL="457200" rtl="0">
              <a:spcBef>
                <a:spcPts val="0"/>
              </a:spcBef>
              <a:spcAft>
                <a:spcPts val="0"/>
              </a:spcAft>
              <a:buSzPts val="3000"/>
              <a:buChar char="•"/>
            </a:pPr>
            <a:r>
              <a:rPr lang="en" sz="3000"/>
              <a:t>Implemented using express-handlebars</a:t>
            </a:r>
            <a:endParaRPr sz="3000"/>
          </a:p>
          <a:p>
            <a:pPr indent="-419100" lvl="0" marL="457200" rtl="0">
              <a:spcBef>
                <a:spcPts val="0"/>
              </a:spcBef>
              <a:spcAft>
                <a:spcPts val="0"/>
              </a:spcAft>
              <a:buSzPts val="3000"/>
              <a:buChar char="•"/>
            </a:pPr>
            <a:r>
              <a:rPr lang="en" sz="3000"/>
              <a:t>Makes frequent queries to the database</a:t>
            </a:r>
            <a:endParaRPr sz="30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 txBox="1"/>
          <p:nvPr>
            <p:ph type="title"/>
          </p:nvPr>
        </p:nvSpPr>
        <p:spPr>
          <a:xfrm>
            <a:off x="228600" y="55575"/>
            <a:ext cx="7455300" cy="63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Ground Station - Display</a:t>
            </a:r>
            <a:endParaRPr/>
          </a:p>
        </p:txBody>
      </p:sp>
      <p:sp>
        <p:nvSpPr>
          <p:cNvPr id="206" name="Shape 20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640"/>
              </a:spcBef>
              <a:spcAft>
                <a:spcPts val="0"/>
              </a:spcAft>
              <a:buNone/>
            </a:pPr>
            <a:r>
              <a:rPr lang="en" sz="2400"/>
              <a:t>Graphs Overview</a:t>
            </a:r>
            <a:endParaRPr sz="2400"/>
          </a:p>
          <a:p>
            <a:pPr indent="-381000" lvl="0" marL="457200" rtl="0">
              <a:spcBef>
                <a:spcPts val="640"/>
              </a:spcBef>
              <a:spcAft>
                <a:spcPts val="0"/>
              </a:spcAft>
              <a:buSzPts val="2400"/>
              <a:buChar char="•"/>
            </a:pPr>
            <a:r>
              <a:rPr lang="en" sz="2400"/>
              <a:t>Query database</a:t>
            </a:r>
            <a:endParaRPr sz="2400"/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sz="2400"/>
              <a:t>Use CanvasJS</a:t>
            </a:r>
            <a:endParaRPr sz="2400"/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sz="2400"/>
              <a:t>Update every second</a:t>
            </a:r>
            <a:endParaRPr sz="2400"/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sz="2400"/>
              <a:t>Can take inputs from numerous sources</a:t>
            </a:r>
            <a:endParaRPr sz="24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 txBox="1"/>
          <p:nvPr>
            <p:ph type="title"/>
          </p:nvPr>
        </p:nvSpPr>
        <p:spPr>
          <a:xfrm>
            <a:off x="228600" y="55575"/>
            <a:ext cx="6554400" cy="63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Ground Station - Display</a:t>
            </a:r>
            <a:endParaRPr/>
          </a:p>
        </p:txBody>
      </p:sp>
      <p:sp>
        <p:nvSpPr>
          <p:cNvPr id="212" name="Shape 212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39700" lvl="0" marL="342900">
              <a:spcBef>
                <a:spcPts val="640"/>
              </a:spcBef>
              <a:spcAft>
                <a:spcPts val="0"/>
              </a:spcAft>
              <a:buNone/>
            </a:pPr>
            <a:r>
              <a:rPr lang="en"/>
              <a:t>Line Graphs</a:t>
            </a:r>
            <a:endParaRPr/>
          </a:p>
          <a:p>
            <a:pPr indent="-317500" lvl="0" marL="457200" rtl="0">
              <a:spcBef>
                <a:spcPts val="64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Altitude vs Time and Vertical Velocity</a:t>
            </a:r>
            <a:endParaRPr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Use CanvasJS</a:t>
            </a:r>
            <a:endParaRPr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Use any number of sources</a:t>
            </a:r>
            <a:endParaRPr/>
          </a:p>
          <a:p>
            <a: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Based on Flight ID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 txBox="1"/>
          <p:nvPr>
            <p:ph type="title"/>
          </p:nvPr>
        </p:nvSpPr>
        <p:spPr>
          <a:xfrm>
            <a:off x="228600" y="55575"/>
            <a:ext cx="6554400" cy="63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Ground Station - Display</a:t>
            </a:r>
            <a:endParaRPr/>
          </a:p>
        </p:txBody>
      </p:sp>
      <p:sp>
        <p:nvSpPr>
          <p:cNvPr id="218" name="Shape 218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9" name="Shape 2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4150" y="1200146"/>
            <a:ext cx="6532569" cy="3394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 txBox="1"/>
          <p:nvPr>
            <p:ph type="title"/>
          </p:nvPr>
        </p:nvSpPr>
        <p:spPr>
          <a:xfrm>
            <a:off x="228600" y="55575"/>
            <a:ext cx="6554400" cy="63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Ground Station - Display</a:t>
            </a:r>
            <a:endParaRPr/>
          </a:p>
        </p:txBody>
      </p:sp>
      <p:sp>
        <p:nvSpPr>
          <p:cNvPr id="225" name="Shape 225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39700" lvl="0" marL="342900" rtl="0">
              <a:spcBef>
                <a:spcPts val="640"/>
              </a:spcBef>
              <a:spcAft>
                <a:spcPts val="0"/>
              </a:spcAft>
              <a:buNone/>
            </a:pPr>
            <a:r>
              <a:rPr lang="en"/>
              <a:t>Map</a:t>
            </a:r>
            <a:endParaRPr/>
          </a:p>
          <a:p>
            <a:pPr indent="-317500" lvl="0" marL="457200" rtl="0">
              <a:spcBef>
                <a:spcPts val="64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GPS coordinate</a:t>
            </a:r>
            <a:endParaRPr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Calculate location based on map</a:t>
            </a:r>
            <a:endParaRPr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Any number of sources</a:t>
            </a:r>
            <a:endParaRPr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Based on Flight ID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 txBox="1"/>
          <p:nvPr>
            <p:ph type="title"/>
          </p:nvPr>
        </p:nvSpPr>
        <p:spPr>
          <a:xfrm>
            <a:off x="228600" y="55575"/>
            <a:ext cx="6554400" cy="63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Ground Station - Display</a:t>
            </a:r>
            <a:endParaRPr/>
          </a:p>
        </p:txBody>
      </p:sp>
      <p:sp>
        <p:nvSpPr>
          <p:cNvPr id="231" name="Shape 231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39700" lvl="0" marL="342900" rtl="0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2" name="Shape 2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4375" y="965175"/>
            <a:ext cx="5305101" cy="3864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 txBox="1"/>
          <p:nvPr>
            <p:ph type="title"/>
          </p:nvPr>
        </p:nvSpPr>
        <p:spPr>
          <a:xfrm>
            <a:off x="228600" y="55575"/>
            <a:ext cx="6554400" cy="63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Ground Station - Display</a:t>
            </a:r>
            <a:endParaRPr/>
          </a:p>
        </p:txBody>
      </p:sp>
      <p:sp>
        <p:nvSpPr>
          <p:cNvPr id="238" name="Shape 238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640"/>
              </a:spcBef>
              <a:spcAft>
                <a:spcPts val="0"/>
              </a:spcAft>
              <a:buNone/>
            </a:pPr>
            <a:r>
              <a:rPr lang="en"/>
              <a:t>Planned Features</a:t>
            </a:r>
            <a:endParaRPr/>
          </a:p>
          <a:p>
            <a:pPr indent="-317500" lvl="0" marL="457200" rtl="0">
              <a:spcBef>
                <a:spcPts val="64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Use image for map</a:t>
            </a:r>
            <a:endParaRPr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Change color for map</a:t>
            </a:r>
            <a:endParaRPr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Acceleration graph</a:t>
            </a:r>
            <a:endParaRPr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True velocity/acceleration graphs</a:t>
            </a:r>
            <a:endParaRPr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Altitude or time in map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 txBox="1"/>
          <p:nvPr>
            <p:ph type="title"/>
          </p:nvPr>
        </p:nvSpPr>
        <p:spPr>
          <a:xfrm>
            <a:off x="228601" y="55584"/>
            <a:ext cx="5343900" cy="63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Sensor Avionics</a:t>
            </a:r>
            <a:endParaRPr/>
          </a:p>
        </p:txBody>
      </p:sp>
      <p:sp>
        <p:nvSpPr>
          <p:cNvPr id="244" name="Shape 244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203200" rtl="0">
              <a:spcBef>
                <a:spcPts val="640"/>
              </a:spcBef>
              <a:spcAft>
                <a:spcPts val="0"/>
              </a:spcAft>
              <a:buNone/>
            </a:pPr>
            <a:r>
              <a:rPr lang="en" sz="2400"/>
              <a:t>Sensors Currently Implemented</a:t>
            </a:r>
            <a:endParaRPr sz="2400"/>
          </a:p>
          <a:p>
            <a:pPr indent="-381000" lvl="0" marL="457200" rtl="0">
              <a:spcBef>
                <a:spcPts val="640"/>
              </a:spcBef>
              <a:spcAft>
                <a:spcPts val="0"/>
              </a:spcAft>
              <a:buSzPts val="2400"/>
              <a:buChar char="•"/>
            </a:pPr>
            <a:r>
              <a:rPr lang="en" sz="2400"/>
              <a:t>MPU - Accelerometer</a:t>
            </a:r>
            <a:endParaRPr sz="2400"/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sz="2400"/>
              <a:t>BMP - </a:t>
            </a:r>
            <a:r>
              <a:rPr lang="en" sz="2400"/>
              <a:t>Altimeter (will not be used)</a:t>
            </a:r>
            <a:endParaRPr sz="2400"/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sz="2400"/>
              <a:t>MPL - Altimeter</a:t>
            </a:r>
            <a:endParaRPr sz="2400"/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sz="2400"/>
              <a:t>HMC - Magnetometer (may not be utilized)</a:t>
            </a:r>
            <a:endParaRPr sz="2400"/>
          </a:p>
          <a:p>
            <a:pPr indent="0" lvl="0" marL="0" rtl="0">
              <a:spcBef>
                <a:spcPts val="640"/>
              </a:spcBef>
              <a:spcAft>
                <a:spcPts val="0"/>
              </a:spcAft>
              <a:buNone/>
            </a:pPr>
            <a:r>
              <a:rPr lang="en" sz="2400"/>
              <a:t>Not Implemented</a:t>
            </a:r>
            <a:endParaRPr sz="2400"/>
          </a:p>
          <a:p>
            <a:pPr indent="-381000" lvl="0" marL="457200">
              <a:spcBef>
                <a:spcPts val="640"/>
              </a:spcBef>
              <a:spcAft>
                <a:spcPts val="0"/>
              </a:spcAft>
              <a:buSzPts val="2400"/>
              <a:buChar char="•"/>
            </a:pPr>
            <a:r>
              <a:rPr lang="en" sz="2400"/>
              <a:t>Real Time Clock</a:t>
            </a:r>
            <a:endParaRPr sz="24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 txBox="1"/>
          <p:nvPr>
            <p:ph type="title"/>
          </p:nvPr>
        </p:nvSpPr>
        <p:spPr>
          <a:xfrm>
            <a:off x="228601" y="55584"/>
            <a:ext cx="5343900" cy="63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</a:t>
            </a:r>
            <a:endParaRPr/>
          </a:p>
        </p:txBody>
      </p:sp>
      <p:sp>
        <p:nvSpPr>
          <p:cNvPr id="132" name="Shape 132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39700" lvl="0" marL="342900">
              <a:spcBef>
                <a:spcPts val="640"/>
              </a:spcBef>
              <a:spcAft>
                <a:spcPts val="0"/>
              </a:spcAft>
              <a:buNone/>
            </a:pPr>
            <a:r>
              <a:rPr lang="en" sz="2800"/>
              <a:t>Software and ground station components for the</a:t>
            </a:r>
            <a:br>
              <a:rPr lang="en" sz="2800"/>
            </a:br>
            <a:r>
              <a:rPr lang="en" sz="2800"/>
              <a:t>2018 Spaceport America Cup 30K Challenge</a:t>
            </a:r>
            <a:endParaRPr sz="2800"/>
          </a:p>
          <a:p>
            <a:pPr indent="-139700" lvl="0" marL="342900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  <a:p>
            <a:pPr indent="-139700" lvl="0" marL="342900">
              <a:spcBef>
                <a:spcPts val="640"/>
              </a:spcBef>
              <a:spcAft>
                <a:spcPts val="0"/>
              </a:spcAft>
              <a:buNone/>
            </a:pPr>
            <a:r>
              <a:rPr lang="en" sz="2800"/>
              <a:t>Our mission is to write flight avionics for both a rocket and scientific payload, as well as design a ground station capable of receiving and displaying live telemetry data from the rocket.</a:t>
            </a:r>
            <a:endParaRPr sz="28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 txBox="1"/>
          <p:nvPr>
            <p:ph type="title"/>
          </p:nvPr>
        </p:nvSpPr>
        <p:spPr>
          <a:xfrm>
            <a:off x="228601" y="55584"/>
            <a:ext cx="5343900" cy="63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Sensor Avionics</a:t>
            </a:r>
            <a:endParaRPr/>
          </a:p>
        </p:txBody>
      </p:sp>
      <p:sp>
        <p:nvSpPr>
          <p:cNvPr id="250" name="Shape 250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640"/>
              </a:spcBef>
              <a:spcAft>
                <a:spcPts val="0"/>
              </a:spcAft>
              <a:buNone/>
            </a:pPr>
            <a:r>
              <a:rPr lang="en"/>
              <a:t>Speed Issues</a:t>
            </a:r>
            <a:endParaRPr/>
          </a:p>
          <a:p>
            <a:pPr indent="-317500" lvl="0" marL="457200" rtl="0">
              <a:spcBef>
                <a:spcPts val="64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Bus is a significant speed barrier, language is not</a:t>
            </a:r>
            <a:endParaRPr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Most sensor update at less than 1khz</a:t>
            </a:r>
            <a:endParaRPr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Writing speed not heavily affected by opening and closing, further testing may be done</a:t>
            </a:r>
            <a:endParaRPr/>
          </a:p>
          <a:p>
            <a:pPr indent="0" lvl="0" marL="0" rtl="0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 txBox="1"/>
          <p:nvPr>
            <p:ph type="title"/>
          </p:nvPr>
        </p:nvSpPr>
        <p:spPr>
          <a:xfrm>
            <a:off x="228600" y="55575"/>
            <a:ext cx="6573900" cy="63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Payload Avionics</a:t>
            </a:r>
            <a:endParaRPr/>
          </a:p>
        </p:txBody>
      </p:sp>
      <p:sp>
        <p:nvSpPr>
          <p:cNvPr id="256" name="Shape 256"/>
          <p:cNvSpPr txBox="1"/>
          <p:nvPr>
            <p:ph idx="1" type="body"/>
          </p:nvPr>
        </p:nvSpPr>
        <p:spPr>
          <a:xfrm>
            <a:off x="457200" y="1200150"/>
            <a:ext cx="8476200" cy="33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640"/>
              </a:spcBef>
              <a:spcAft>
                <a:spcPts val="0"/>
              </a:spcAft>
              <a:buNone/>
            </a:pPr>
            <a:r>
              <a:rPr lang="en" sz="2400"/>
              <a:t>Our goal is to create 10-12 seconds of zero acceleration </a:t>
            </a:r>
            <a:br>
              <a:rPr lang="en" sz="2400"/>
            </a:br>
            <a:r>
              <a:rPr lang="en" sz="2400"/>
              <a:t>for a scientific experiment inside the payload.</a:t>
            </a:r>
            <a:br>
              <a:rPr lang="en" sz="2400"/>
            </a:br>
            <a:br>
              <a:rPr lang="en" sz="2400"/>
            </a:br>
            <a:r>
              <a:rPr lang="en" sz="2400"/>
              <a:t>Payload avionics record sensors on the payload as it descends.</a:t>
            </a:r>
            <a:endParaRPr sz="2400"/>
          </a:p>
          <a:p>
            <a:pPr indent="0" lvl="0" marL="0" rtl="0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2400"/>
              <a:t>10” propeller and motor will reduce drag from air resistance.</a:t>
            </a:r>
            <a:br>
              <a:rPr lang="en" sz="2400"/>
            </a:br>
            <a:endParaRPr sz="2400"/>
          </a:p>
          <a:p>
            <a:pPr indent="0" lvl="0" marL="0" rtl="0">
              <a:spcBef>
                <a:spcPts val="640"/>
              </a:spcBef>
              <a:spcAft>
                <a:spcPts val="0"/>
              </a:spcAft>
              <a:buNone/>
            </a:pPr>
            <a:r>
              <a:rPr lang="en" sz="2400"/>
              <a:t>Counterweight motor will reduce rotational forces.</a:t>
            </a:r>
            <a:endParaRPr sz="24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 txBox="1"/>
          <p:nvPr>
            <p:ph type="title"/>
          </p:nvPr>
        </p:nvSpPr>
        <p:spPr>
          <a:xfrm>
            <a:off x="228600" y="55575"/>
            <a:ext cx="6573900" cy="63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Payload Avionics</a:t>
            </a:r>
            <a:endParaRPr/>
          </a:p>
        </p:txBody>
      </p:sp>
      <p:sp>
        <p:nvSpPr>
          <p:cNvPr id="262" name="Shape 262"/>
          <p:cNvSpPr txBox="1"/>
          <p:nvPr>
            <p:ph idx="1" type="body"/>
          </p:nvPr>
        </p:nvSpPr>
        <p:spPr>
          <a:xfrm>
            <a:off x="457200" y="1200150"/>
            <a:ext cx="8476200" cy="33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640"/>
              </a:spcBef>
              <a:spcAft>
                <a:spcPts val="0"/>
              </a:spcAft>
              <a:buNone/>
            </a:pPr>
            <a:r>
              <a:rPr lang="en" sz="2400"/>
              <a:t>The avionics loop currently:</a:t>
            </a:r>
            <a:endParaRPr sz="2400"/>
          </a:p>
          <a:p>
            <a:pPr indent="-381000" lvl="0" marL="457200" rtl="0">
              <a:spcBef>
                <a:spcPts val="640"/>
              </a:spcBef>
              <a:spcAft>
                <a:spcPts val="0"/>
              </a:spcAft>
              <a:buSzPts val="2400"/>
              <a:buChar char="•"/>
            </a:pPr>
            <a:r>
              <a:rPr lang="en" sz="2400"/>
              <a:t>Reads 22 values from several sensors</a:t>
            </a:r>
            <a:endParaRPr sz="2400"/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sz="2400"/>
              <a:t>Calculates motor speed using PID loop</a:t>
            </a:r>
            <a:endParaRPr sz="2400"/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sz="2400"/>
              <a:t>Controls motor with a PWM output</a:t>
            </a:r>
            <a:endParaRPr sz="2400"/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sz="2400"/>
              <a:t>Logs data to CSV file</a:t>
            </a:r>
            <a:endParaRPr sz="24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 txBox="1"/>
          <p:nvPr>
            <p:ph type="title"/>
          </p:nvPr>
        </p:nvSpPr>
        <p:spPr>
          <a:xfrm>
            <a:off x="228600" y="55575"/>
            <a:ext cx="6573900" cy="63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Rocket</a:t>
            </a:r>
            <a:r>
              <a:rPr lang="en"/>
              <a:t> Avionics</a:t>
            </a:r>
            <a:endParaRPr/>
          </a:p>
        </p:txBody>
      </p:sp>
      <p:sp>
        <p:nvSpPr>
          <p:cNvPr id="268" name="Shape 268"/>
          <p:cNvSpPr txBox="1"/>
          <p:nvPr>
            <p:ph idx="1" type="body"/>
          </p:nvPr>
        </p:nvSpPr>
        <p:spPr>
          <a:xfrm>
            <a:off x="457200" y="1200150"/>
            <a:ext cx="8476200" cy="33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640"/>
              </a:spcBef>
              <a:spcAft>
                <a:spcPts val="0"/>
              </a:spcAft>
              <a:buNone/>
            </a:pPr>
            <a:r>
              <a:rPr lang="en"/>
              <a:t>Overview</a:t>
            </a:r>
            <a:endParaRPr/>
          </a:p>
          <a:p>
            <a:pPr indent="-431800" lvl="0" marL="457200" rtl="0">
              <a:spcBef>
                <a:spcPts val="640"/>
              </a:spcBef>
              <a:spcAft>
                <a:spcPts val="0"/>
              </a:spcAft>
              <a:buSzPts val="3200"/>
              <a:buChar char="•"/>
            </a:pPr>
            <a:r>
              <a:rPr lang="en"/>
              <a:t>Very similar implementation to payload avionics</a:t>
            </a:r>
            <a:endParaRPr/>
          </a:p>
          <a:p>
            <a:pPr indent="-431800" lvl="0" marL="457200" rtl="0">
              <a:spcBef>
                <a:spcPts val="0"/>
              </a:spcBef>
              <a:spcAft>
                <a:spcPts val="0"/>
              </a:spcAft>
              <a:buSzPts val="3200"/>
              <a:buChar char="•"/>
            </a:pPr>
            <a:r>
              <a:rPr lang="en"/>
              <a:t>Read and log sensor values</a:t>
            </a:r>
            <a:endParaRPr/>
          </a:p>
          <a:p>
            <a:pPr indent="-419100" lvl="0" marL="457200" rtl="0">
              <a:spcBef>
                <a:spcPts val="0"/>
              </a:spcBef>
              <a:spcAft>
                <a:spcPts val="0"/>
              </a:spcAft>
              <a:buSzPts val="3000"/>
              <a:buChar char="•"/>
            </a:pPr>
            <a:r>
              <a:rPr lang="en"/>
              <a:t>Detect apogee</a:t>
            </a:r>
            <a:r>
              <a:rPr lang="en" sz="3000"/>
              <a:t> </a:t>
            </a:r>
            <a:endParaRPr sz="3000"/>
          </a:p>
          <a:p>
            <a:pPr indent="0" lvl="0" marL="0" rtl="0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 txBox="1"/>
          <p:nvPr>
            <p:ph type="title"/>
          </p:nvPr>
        </p:nvSpPr>
        <p:spPr>
          <a:xfrm>
            <a:off x="228600" y="55575"/>
            <a:ext cx="6573900" cy="63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Rocket Avionics</a:t>
            </a:r>
            <a:endParaRPr/>
          </a:p>
        </p:txBody>
      </p:sp>
      <p:sp>
        <p:nvSpPr>
          <p:cNvPr id="274" name="Shape 274"/>
          <p:cNvSpPr txBox="1"/>
          <p:nvPr>
            <p:ph idx="1" type="body"/>
          </p:nvPr>
        </p:nvSpPr>
        <p:spPr>
          <a:xfrm>
            <a:off x="457200" y="1200150"/>
            <a:ext cx="8476200" cy="33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640"/>
              </a:spcBef>
              <a:spcAft>
                <a:spcPts val="0"/>
              </a:spcAft>
              <a:buNone/>
            </a:pPr>
            <a:r>
              <a:rPr lang="en"/>
              <a:t>Apogee Detection</a:t>
            </a:r>
            <a:endParaRPr/>
          </a:p>
          <a:p>
            <a:pPr indent="-431800" lvl="0" marL="457200" rtl="0">
              <a:spcBef>
                <a:spcPts val="640"/>
              </a:spcBef>
              <a:spcAft>
                <a:spcPts val="0"/>
              </a:spcAft>
              <a:buSzPts val="3200"/>
              <a:buChar char="•"/>
            </a:pPr>
            <a:r>
              <a:rPr lang="en"/>
              <a:t>Mission critical task</a:t>
            </a:r>
            <a:endParaRPr/>
          </a:p>
          <a:p>
            <a:pPr indent="-431800" lvl="0" marL="457200" rtl="0">
              <a:spcBef>
                <a:spcPts val="0"/>
              </a:spcBef>
              <a:spcAft>
                <a:spcPts val="0"/>
              </a:spcAft>
              <a:buSzPts val="3200"/>
              <a:buChar char="•"/>
            </a:pPr>
            <a:r>
              <a:rPr lang="en"/>
              <a:t>Can’t detect too early or too late</a:t>
            </a:r>
            <a:endParaRPr/>
          </a:p>
          <a:p>
            <a:pPr indent="-431800" lvl="0" marL="457200" rtl="0">
              <a:spcBef>
                <a:spcPts val="0"/>
              </a:spcBef>
              <a:spcAft>
                <a:spcPts val="0"/>
              </a:spcAft>
              <a:buSzPts val="3200"/>
              <a:buChar char="•"/>
            </a:pPr>
            <a:r>
              <a:rPr lang="en"/>
              <a:t>Not being used for competition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 txBox="1"/>
          <p:nvPr>
            <p:ph type="title"/>
          </p:nvPr>
        </p:nvSpPr>
        <p:spPr>
          <a:xfrm>
            <a:off x="228600" y="55575"/>
            <a:ext cx="6573900" cy="63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Rocket Avionics</a:t>
            </a:r>
            <a:endParaRPr/>
          </a:p>
        </p:txBody>
      </p:sp>
      <p:sp>
        <p:nvSpPr>
          <p:cNvPr id="280" name="Shape 280"/>
          <p:cNvSpPr txBox="1"/>
          <p:nvPr>
            <p:ph idx="1" type="body"/>
          </p:nvPr>
        </p:nvSpPr>
        <p:spPr>
          <a:xfrm>
            <a:off x="457200" y="1200150"/>
            <a:ext cx="8476200" cy="33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640"/>
              </a:spcBef>
              <a:spcAft>
                <a:spcPts val="0"/>
              </a:spcAft>
              <a:buNone/>
            </a:pPr>
            <a:r>
              <a:rPr lang="en"/>
              <a:t>Apogee Sensors</a:t>
            </a:r>
            <a:endParaRPr/>
          </a:p>
          <a:p>
            <a:pPr indent="-431800" lvl="0" marL="457200" rtl="0">
              <a:spcBef>
                <a:spcPts val="640"/>
              </a:spcBef>
              <a:spcAft>
                <a:spcPts val="0"/>
              </a:spcAft>
              <a:buSzPts val="3200"/>
              <a:buChar char="•"/>
            </a:pPr>
            <a:r>
              <a:rPr lang="en"/>
              <a:t>Magnetometer is common in commercial applications</a:t>
            </a:r>
            <a:endParaRPr/>
          </a:p>
          <a:p>
            <a:pPr indent="-431800" lvl="0" marL="457200" rtl="0">
              <a:spcBef>
                <a:spcPts val="0"/>
              </a:spcBef>
              <a:spcAft>
                <a:spcPts val="0"/>
              </a:spcAft>
              <a:buSzPts val="3200"/>
              <a:buChar char="•"/>
            </a:pPr>
            <a:r>
              <a:rPr lang="en"/>
              <a:t>Possible Interference from metal</a:t>
            </a:r>
            <a:endParaRPr/>
          </a:p>
          <a:p>
            <a:pPr indent="-431800" lvl="0" marL="457200" rtl="0">
              <a:spcBef>
                <a:spcPts val="0"/>
              </a:spcBef>
              <a:spcAft>
                <a:spcPts val="0"/>
              </a:spcAft>
              <a:buSzPts val="3200"/>
              <a:buChar char="•"/>
            </a:pPr>
            <a:r>
              <a:rPr lang="en"/>
              <a:t>Using altitude and acceleration data together will be more reliable</a:t>
            </a:r>
            <a:endParaRPr/>
          </a:p>
          <a:p>
            <a:pPr indent="0" lvl="0" marL="0" rtl="0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 txBox="1"/>
          <p:nvPr>
            <p:ph type="title"/>
          </p:nvPr>
        </p:nvSpPr>
        <p:spPr>
          <a:xfrm>
            <a:off x="228600" y="55575"/>
            <a:ext cx="6573900" cy="63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Rocket Avionics</a:t>
            </a:r>
            <a:endParaRPr/>
          </a:p>
        </p:txBody>
      </p:sp>
      <p:sp>
        <p:nvSpPr>
          <p:cNvPr id="286" name="Shape 286"/>
          <p:cNvSpPr txBox="1"/>
          <p:nvPr>
            <p:ph idx="1" type="body"/>
          </p:nvPr>
        </p:nvSpPr>
        <p:spPr>
          <a:xfrm>
            <a:off x="457200" y="1200150"/>
            <a:ext cx="8476200" cy="33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If (total acceleration &lt;= somewhat close to zero g’s)</a:t>
            </a:r>
            <a:br>
              <a:rPr lang="en" sz="1600"/>
            </a:br>
            <a:r>
              <a:rPr lang="en" sz="1600"/>
              <a:t>	Start a countdown timer. If apogee hasn’t been logged when it goes off, log apogee event.</a:t>
            </a:r>
            <a:br>
              <a:rPr lang="en" sz="1600"/>
            </a:br>
            <a:br>
              <a:rPr lang="en" sz="1600"/>
            </a:br>
            <a:r>
              <a:rPr lang="en" sz="1600"/>
              <a:t>If (total acceleration &lt;= very close to zero g’s)</a:t>
            </a:r>
            <a:br>
              <a:rPr lang="en" sz="1600"/>
            </a:br>
            <a:r>
              <a:rPr lang="en" sz="1600"/>
              <a:t>	Start a much shorter countdown timer. If apogee hasn’t been logged when it goes off, log</a:t>
            </a:r>
            <a:endParaRPr sz="1600"/>
          </a:p>
          <a:p>
            <a:pPr indent="45720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apogee event.</a:t>
            </a:r>
            <a:br>
              <a:rPr lang="en" sz="1600"/>
            </a:br>
            <a:r>
              <a:rPr lang="en" sz="1600"/>
              <a:t>	If (altitude begins to decrease)</a:t>
            </a:r>
            <a:br>
              <a:rPr lang="en" sz="1600"/>
            </a:br>
            <a:r>
              <a:rPr lang="en" sz="1600"/>
              <a:t>		Log apogee event</a:t>
            </a:r>
            <a:br>
              <a:rPr lang="en" sz="1600"/>
            </a:br>
            <a:br>
              <a:rPr lang="en" sz="1600"/>
            </a:br>
            <a:r>
              <a:rPr lang="en" sz="1600"/>
              <a:t>If (total acceleration hits one of our thresholds and then starts to increase again)</a:t>
            </a:r>
            <a:br>
              <a:rPr lang="en" sz="1600"/>
            </a:br>
            <a:r>
              <a:rPr lang="en" sz="1600"/>
              <a:t>	Apogee has occurred. If it hasn’t been logged, log it now.</a:t>
            </a:r>
            <a:br>
              <a:rPr lang="en" sz="1400"/>
            </a:br>
            <a:endParaRPr sz="1400"/>
          </a:p>
          <a:p>
            <a:pPr indent="0" lvl="0" marL="0" rtl="0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 txBox="1"/>
          <p:nvPr>
            <p:ph type="title"/>
          </p:nvPr>
        </p:nvSpPr>
        <p:spPr>
          <a:xfrm>
            <a:off x="228600" y="55575"/>
            <a:ext cx="6573900" cy="63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Conclusions</a:t>
            </a:r>
            <a:endParaRPr/>
          </a:p>
        </p:txBody>
      </p:sp>
      <p:sp>
        <p:nvSpPr>
          <p:cNvPr id="292" name="Shape 292"/>
          <p:cNvSpPr txBox="1"/>
          <p:nvPr>
            <p:ph idx="1" type="body"/>
          </p:nvPr>
        </p:nvSpPr>
        <p:spPr>
          <a:xfrm>
            <a:off x="457200" y="1200150"/>
            <a:ext cx="8476200" cy="33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 txBox="1"/>
          <p:nvPr>
            <p:ph type="title"/>
          </p:nvPr>
        </p:nvSpPr>
        <p:spPr>
          <a:xfrm>
            <a:off x="228601" y="55584"/>
            <a:ext cx="5343900" cy="63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Goals</a:t>
            </a:r>
            <a:endParaRPr/>
          </a:p>
        </p:txBody>
      </p:sp>
      <p:sp>
        <p:nvSpPr>
          <p:cNvPr id="138" name="Shape 138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640"/>
              </a:spcBef>
              <a:spcAft>
                <a:spcPts val="0"/>
              </a:spcAft>
              <a:buNone/>
            </a:pPr>
            <a:r>
              <a:rPr lang="en" sz="2400"/>
              <a:t>This project can be (greatly) simplified to three primary goals:</a:t>
            </a:r>
            <a:endParaRPr sz="2400"/>
          </a:p>
          <a:p>
            <a:pPr indent="0" lvl="0" marL="0" rtl="0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381000" lvl="0" marL="457200" rtl="0">
              <a:spcBef>
                <a:spcPts val="640"/>
              </a:spcBef>
              <a:spcAft>
                <a:spcPts val="0"/>
              </a:spcAft>
              <a:buSzPts val="2400"/>
              <a:buAutoNum type="arabicPeriod"/>
            </a:pPr>
            <a:r>
              <a:rPr lang="en" sz="2400"/>
              <a:t>Design a ground station to receive and display flight data.</a:t>
            </a:r>
            <a:endParaRPr sz="2400"/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 sz="2400"/>
              <a:t>Write payload avionics to control a scientific experiment.</a:t>
            </a:r>
            <a:endParaRPr sz="2400"/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 sz="2400"/>
              <a:t>Write rocket avionics to log kinematics and detect apogee.</a:t>
            </a:r>
            <a:endParaRPr sz="24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 txBox="1"/>
          <p:nvPr>
            <p:ph type="title"/>
          </p:nvPr>
        </p:nvSpPr>
        <p:spPr>
          <a:xfrm>
            <a:off x="228599" y="55575"/>
            <a:ext cx="8229300" cy="63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Development Roadmap</a:t>
            </a:r>
            <a:endParaRPr/>
          </a:p>
        </p:txBody>
      </p:sp>
      <p:pic>
        <p:nvPicPr>
          <p:cNvPr id="144" name="Shape 144"/>
          <p:cNvPicPr preferRelativeResize="0"/>
          <p:nvPr/>
        </p:nvPicPr>
        <p:blipFill rotWithShape="1">
          <a:blip r:embed="rId3">
            <a:alphaModFix/>
          </a:blip>
          <a:srcRect b="15860" l="0" r="5213" t="0"/>
          <a:stretch/>
        </p:blipFill>
        <p:spPr>
          <a:xfrm>
            <a:off x="1487088" y="803850"/>
            <a:ext cx="6169824" cy="4107451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Shape 145"/>
          <p:cNvSpPr/>
          <p:nvPr/>
        </p:nvSpPr>
        <p:spPr>
          <a:xfrm rot="5400000">
            <a:off x="1218100" y="2769150"/>
            <a:ext cx="3793500" cy="255900"/>
          </a:xfrm>
          <a:prstGeom prst="rect">
            <a:avLst/>
          </a:prstGeom>
          <a:solidFill>
            <a:srgbClr val="FC9912">
              <a:alpha val="426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End of Fall Progress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146" name="Shape 146"/>
          <p:cNvSpPr/>
          <p:nvPr/>
        </p:nvSpPr>
        <p:spPr>
          <a:xfrm rot="5400000">
            <a:off x="5770125" y="2729625"/>
            <a:ext cx="3793500" cy="255900"/>
          </a:xfrm>
          <a:prstGeom prst="rect">
            <a:avLst/>
          </a:prstGeom>
          <a:solidFill>
            <a:srgbClr val="0000FF">
              <a:alpha val="357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Mid Winter Term Progress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147" name="Shape 147"/>
          <p:cNvSpPr/>
          <p:nvPr/>
        </p:nvSpPr>
        <p:spPr>
          <a:xfrm>
            <a:off x="3305200" y="1000349"/>
            <a:ext cx="882600" cy="373800"/>
          </a:xfrm>
          <a:prstGeom prst="rect">
            <a:avLst/>
          </a:prstGeom>
          <a:solidFill>
            <a:srgbClr val="FF0000">
              <a:alpha val="219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148" name="Shape 148"/>
          <p:cNvSpPr/>
          <p:nvPr/>
        </p:nvSpPr>
        <p:spPr>
          <a:xfrm>
            <a:off x="3305200" y="2450424"/>
            <a:ext cx="882600" cy="373800"/>
          </a:xfrm>
          <a:prstGeom prst="rect">
            <a:avLst/>
          </a:prstGeom>
          <a:solidFill>
            <a:srgbClr val="FF0000">
              <a:alpha val="219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149" name="Shape 149"/>
          <p:cNvSpPr/>
          <p:nvPr/>
        </p:nvSpPr>
        <p:spPr>
          <a:xfrm>
            <a:off x="3305200" y="3849500"/>
            <a:ext cx="882600" cy="373800"/>
          </a:xfrm>
          <a:prstGeom prst="rect">
            <a:avLst/>
          </a:prstGeom>
          <a:solidFill>
            <a:srgbClr val="FF0000">
              <a:alpha val="219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150" name="Shape 150"/>
          <p:cNvSpPr/>
          <p:nvPr/>
        </p:nvSpPr>
        <p:spPr>
          <a:xfrm>
            <a:off x="4589150" y="1504750"/>
            <a:ext cx="882600" cy="373800"/>
          </a:xfrm>
          <a:prstGeom prst="rect">
            <a:avLst/>
          </a:prstGeom>
          <a:solidFill>
            <a:srgbClr val="FF0000">
              <a:alpha val="219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 txBox="1"/>
          <p:nvPr>
            <p:ph type="title"/>
          </p:nvPr>
        </p:nvSpPr>
        <p:spPr>
          <a:xfrm>
            <a:off x="228601" y="55584"/>
            <a:ext cx="5343900" cy="63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Ground Station</a:t>
            </a:r>
            <a:endParaRPr/>
          </a:p>
        </p:txBody>
      </p:sp>
      <p:sp>
        <p:nvSpPr>
          <p:cNvPr id="156" name="Shape 15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>
              <a:spcBef>
                <a:spcPts val="640"/>
              </a:spcBef>
              <a:spcAft>
                <a:spcPts val="0"/>
              </a:spcAft>
              <a:buSzPts val="2400"/>
              <a:buAutoNum type="arabicPeriod"/>
            </a:pPr>
            <a:r>
              <a:rPr lang="en" sz="2400"/>
              <a:t>Physical build and components</a:t>
            </a:r>
            <a:endParaRPr sz="2400"/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 sz="2400"/>
              <a:t>Raspberry Pi 3B:</a:t>
            </a:r>
            <a:endParaRPr sz="2400"/>
          </a:p>
          <a:p>
            <a: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AutoNum type="alphaLcPeriod"/>
            </a:pPr>
            <a:r>
              <a:rPr lang="en" sz="2400"/>
              <a:t>Create ad-hoc WiFi network</a:t>
            </a:r>
            <a:endParaRPr sz="2400"/>
          </a:p>
          <a:p>
            <a: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AutoNum type="alphaLcPeriod"/>
            </a:pPr>
            <a:r>
              <a:rPr lang="en" sz="2400"/>
              <a:t>Host MariaDB database</a:t>
            </a:r>
            <a:endParaRPr sz="2400"/>
          </a:p>
          <a:p>
            <a: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AutoNum type="alphaLcPeriod"/>
            </a:pPr>
            <a:r>
              <a:rPr lang="en" sz="2400"/>
              <a:t>Serve NodeJS website with flight data</a:t>
            </a:r>
            <a:endParaRPr sz="2400"/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 sz="2400"/>
              <a:t>Raspberry Pi Zero (4):</a:t>
            </a:r>
            <a:endParaRPr sz="2400"/>
          </a:p>
          <a:p>
            <a: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AutoNum type="alphaLcPeriod"/>
            </a:pPr>
            <a:r>
              <a:rPr lang="en" sz="2400"/>
              <a:t>Parse incoming telemetry data</a:t>
            </a:r>
            <a:endParaRPr sz="24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 txBox="1"/>
          <p:nvPr>
            <p:ph type="title"/>
          </p:nvPr>
        </p:nvSpPr>
        <p:spPr>
          <a:xfrm>
            <a:off x="228601" y="55584"/>
            <a:ext cx="5343900" cy="63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Ground Station</a:t>
            </a:r>
            <a:endParaRPr/>
          </a:p>
        </p:txBody>
      </p:sp>
      <p:sp>
        <p:nvSpPr>
          <p:cNvPr id="162" name="Shape 162"/>
          <p:cNvSpPr txBox="1"/>
          <p:nvPr>
            <p:ph idx="1" type="body"/>
          </p:nvPr>
        </p:nvSpPr>
        <p:spPr>
          <a:xfrm>
            <a:off x="457200" y="923200"/>
            <a:ext cx="8229600" cy="389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640"/>
              </a:spcBef>
              <a:spcAft>
                <a:spcPts val="0"/>
              </a:spcAft>
              <a:buNone/>
            </a:pPr>
            <a:r>
              <a:rPr lang="en" sz="2400"/>
              <a:t>The physical build includes:</a:t>
            </a:r>
            <a:endParaRPr sz="2400"/>
          </a:p>
          <a:p>
            <a:pPr indent="0" lvl="0" marL="0" rtl="0">
              <a:spcBef>
                <a:spcPts val="640"/>
              </a:spcBef>
              <a:spcAft>
                <a:spcPts val="0"/>
              </a:spcAft>
              <a:buNone/>
            </a:pPr>
            <a:r>
              <a:rPr lang="en" sz="2400"/>
              <a:t>1 - 8”x10”x6” yellow case</a:t>
            </a:r>
            <a:endParaRPr sz="2400"/>
          </a:p>
          <a:p>
            <a:pPr indent="0" lvl="0" marL="0" rtl="0">
              <a:spcBef>
                <a:spcPts val="640"/>
              </a:spcBef>
              <a:spcAft>
                <a:spcPts val="0"/>
              </a:spcAft>
              <a:buNone/>
            </a:pPr>
            <a:r>
              <a:rPr lang="en" sz="2400"/>
              <a:t>1 - Raspberry Pi B3</a:t>
            </a:r>
            <a:endParaRPr sz="2400"/>
          </a:p>
          <a:p>
            <a:pPr indent="0" lvl="0" marL="0" rtl="0">
              <a:spcBef>
                <a:spcPts val="640"/>
              </a:spcBef>
              <a:spcAft>
                <a:spcPts val="0"/>
              </a:spcAft>
              <a:buNone/>
            </a:pPr>
            <a:r>
              <a:rPr lang="en" sz="2400"/>
              <a:t>4 - Raspberry Pi Zero W</a:t>
            </a:r>
            <a:endParaRPr sz="2400"/>
          </a:p>
          <a:p>
            <a:pPr indent="0" lvl="0" marL="0" rtl="0">
              <a:spcBef>
                <a:spcPts val="640"/>
              </a:spcBef>
              <a:spcAft>
                <a:spcPts val="0"/>
              </a:spcAft>
              <a:buNone/>
            </a:pPr>
            <a:r>
              <a:rPr lang="en" sz="2400"/>
              <a:t>4 - USB sound cards</a:t>
            </a:r>
            <a:endParaRPr sz="2400"/>
          </a:p>
          <a:p>
            <a:pPr indent="0" lvl="0" marL="0" rtl="0">
              <a:spcBef>
                <a:spcPts val="640"/>
              </a:spcBef>
              <a:spcAft>
                <a:spcPts val="0"/>
              </a:spcAft>
              <a:buNone/>
            </a:pPr>
            <a:r>
              <a:rPr lang="en" sz="2400"/>
              <a:t>1 - 2.7” LCD Display</a:t>
            </a:r>
            <a:endParaRPr sz="2400"/>
          </a:p>
          <a:p>
            <a:pPr indent="0" lvl="0" marL="0" rtl="0">
              <a:spcBef>
                <a:spcPts val="640"/>
              </a:spcBef>
              <a:spcAft>
                <a:spcPts val="0"/>
              </a:spcAft>
              <a:buNone/>
            </a:pPr>
            <a:r>
              <a:rPr lang="en" sz="2400"/>
              <a:t>1 - 22,000 mAh rechargeable battery</a:t>
            </a:r>
            <a:endParaRPr sz="2400"/>
          </a:p>
        </p:txBody>
      </p:sp>
      <p:pic>
        <p:nvPicPr>
          <p:cNvPr id="163" name="Shape 1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10800000">
            <a:off x="5858600" y="2266001"/>
            <a:ext cx="3171999" cy="2474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Shape 1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62600" y="1034100"/>
            <a:ext cx="3420501" cy="178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 txBox="1"/>
          <p:nvPr>
            <p:ph type="title"/>
          </p:nvPr>
        </p:nvSpPr>
        <p:spPr>
          <a:xfrm>
            <a:off x="228600" y="55575"/>
            <a:ext cx="7753800" cy="63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Ground Station - Database</a:t>
            </a:r>
            <a:endParaRPr/>
          </a:p>
        </p:txBody>
      </p:sp>
      <p:sp>
        <p:nvSpPr>
          <p:cNvPr id="170" name="Shape 170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640"/>
              </a:spcBef>
              <a:spcAft>
                <a:spcPts val="0"/>
              </a:spcAft>
              <a:buNone/>
            </a:pPr>
            <a:r>
              <a:rPr lang="en" sz="2400"/>
              <a:t>The MariaDB database stores data from sources including:</a:t>
            </a:r>
            <a:endParaRPr sz="2400"/>
          </a:p>
          <a:p>
            <a:pPr indent="0" lvl="0" marL="0" rtl="0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381000" lvl="0" marL="457200" rtl="0">
              <a:spcBef>
                <a:spcPts val="640"/>
              </a:spcBef>
              <a:spcAft>
                <a:spcPts val="0"/>
              </a:spcAft>
              <a:buSzPts val="2400"/>
              <a:buChar char="•"/>
            </a:pPr>
            <a:r>
              <a:rPr lang="en" sz="2400"/>
              <a:t>Flight logs from both avionics programs</a:t>
            </a:r>
            <a:endParaRPr sz="2400"/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sz="2400"/>
              <a:t>BeelineGPS and TeleMega telemetry units</a:t>
            </a:r>
            <a:endParaRPr sz="2400"/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sz="2400"/>
              <a:t>Parsing computers</a:t>
            </a:r>
            <a:endParaRPr sz="2400"/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sz="2400"/>
              <a:t>Error logs</a:t>
            </a:r>
            <a:endParaRPr sz="2400"/>
          </a:p>
          <a:p>
            <a:pPr indent="0" lvl="0" marL="0" rtl="0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 txBox="1"/>
          <p:nvPr>
            <p:ph type="title"/>
          </p:nvPr>
        </p:nvSpPr>
        <p:spPr>
          <a:xfrm>
            <a:off x="228600" y="55575"/>
            <a:ext cx="7122300" cy="63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Ground Station - Database</a:t>
            </a:r>
            <a:endParaRPr/>
          </a:p>
        </p:txBody>
      </p:sp>
      <p:pic>
        <p:nvPicPr>
          <p:cNvPr id="176" name="Shape 1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8338" y="1003975"/>
            <a:ext cx="7767324" cy="3735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 txBox="1"/>
          <p:nvPr>
            <p:ph type="title"/>
          </p:nvPr>
        </p:nvSpPr>
        <p:spPr>
          <a:xfrm>
            <a:off x="228600" y="55575"/>
            <a:ext cx="6573900" cy="63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Ground Station - Parsers</a:t>
            </a:r>
            <a:endParaRPr/>
          </a:p>
        </p:txBody>
      </p:sp>
      <p:sp>
        <p:nvSpPr>
          <p:cNvPr id="182" name="Shape 182"/>
          <p:cNvSpPr txBox="1"/>
          <p:nvPr>
            <p:ph idx="1" type="body"/>
          </p:nvPr>
        </p:nvSpPr>
        <p:spPr>
          <a:xfrm>
            <a:off x="457200" y="1200150"/>
            <a:ext cx="8476200" cy="33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640"/>
              </a:spcBef>
              <a:spcAft>
                <a:spcPts val="0"/>
              </a:spcAft>
              <a:buNone/>
            </a:pPr>
            <a:r>
              <a:rPr lang="en" sz="2400"/>
              <a:t>The ground station includes 4 Raspberry Pi Zeros:</a:t>
            </a:r>
            <a:endParaRPr sz="2400"/>
          </a:p>
          <a:p>
            <a:pPr indent="0" lvl="0" marL="0" rtl="0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381000" lvl="0" marL="457200" rtl="0">
              <a:spcBef>
                <a:spcPts val="640"/>
              </a:spcBef>
              <a:spcAft>
                <a:spcPts val="0"/>
              </a:spcAft>
              <a:buSzPts val="2400"/>
              <a:buChar char="•"/>
            </a:pPr>
            <a:r>
              <a:rPr lang="en" sz="2400"/>
              <a:t>Each Zero listens to a single radio frequency</a:t>
            </a:r>
            <a:endParaRPr sz="2400"/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sz="2400"/>
              <a:t>Completed one end-to-end test using radio TX and RX</a:t>
            </a:r>
            <a:endParaRPr sz="2400"/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sz="2400"/>
              <a:t>Range tests performed using audio recorded by ECE subteam</a:t>
            </a:r>
            <a:endParaRPr sz="2400"/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sz="2400"/>
              <a:t>Performance comparable to COTS hardware decoders</a:t>
            </a:r>
            <a:endParaRPr sz="24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Custom 3">
      <a:dk1>
        <a:srgbClr val="FFFFFF"/>
      </a:dk1>
      <a:lt1>
        <a:srgbClr val="000000"/>
      </a:lt1>
      <a:dk2>
        <a:srgbClr val="F69616"/>
      </a:dk2>
      <a:lt2>
        <a:srgbClr val="FFFFFF"/>
      </a:lt2>
      <a:accent1>
        <a:srgbClr val="F79646"/>
      </a:accent1>
      <a:accent2>
        <a:srgbClr val="E36C09"/>
      </a:accent2>
      <a:accent3>
        <a:srgbClr val="FAC08F"/>
      </a:accent3>
      <a:accent4>
        <a:srgbClr val="7F7F7F"/>
      </a:accent4>
      <a:accent5>
        <a:srgbClr val="A5A5A5"/>
      </a:accent5>
      <a:accent6>
        <a:srgbClr val="BFBFBF"/>
      </a:accent6>
      <a:hlink>
        <a:srgbClr val="C95B09"/>
      </a:hlink>
      <a:folHlink>
        <a:srgbClr val="C95B0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